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1"/>
    <p:sldMasterId id="2147484024" r:id="rId2"/>
    <p:sldMasterId id="2147484036" r:id="rId3"/>
  </p:sldMasterIdLst>
  <p:notesMasterIdLst>
    <p:notesMasterId r:id="rId36"/>
  </p:notesMasterIdLst>
  <p:handoutMasterIdLst>
    <p:handoutMasterId r:id="rId37"/>
  </p:handoutMasterIdLst>
  <p:sldIdLst>
    <p:sldId id="305" r:id="rId4"/>
    <p:sldId id="267" r:id="rId5"/>
    <p:sldId id="268" r:id="rId6"/>
    <p:sldId id="269" r:id="rId7"/>
    <p:sldId id="304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97" r:id="rId16"/>
    <p:sldId id="277" r:id="rId17"/>
    <p:sldId id="278" r:id="rId18"/>
    <p:sldId id="300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301" r:id="rId34"/>
    <p:sldId id="306" r:id="rId35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CC0000"/>
    <a:srgbClr val="CC0066"/>
    <a:srgbClr val="FFFFFF"/>
    <a:srgbClr val="3333FF"/>
    <a:srgbClr val="FFFF00"/>
    <a:srgbClr val="CCCC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93" autoAdjust="0"/>
  </p:normalViewPr>
  <p:slideViewPr>
    <p:cSldViewPr snapToGrid="0"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27FA49E-42C6-4024-BD01-D395228378C3}" type="datetimeFigureOut">
              <a:rPr lang="en-US"/>
              <a:pPr>
                <a:defRPr/>
              </a:pPr>
              <a:t>7/19/22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ABFE5C7-2F64-477E-9A37-61E9A44EE0C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1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EEDE2CA-952F-4E84-ADAD-649C2C9F99DE}" type="datetimeFigureOut">
              <a:rPr lang="en-GB"/>
              <a:pPr>
                <a:defRPr/>
              </a:pPr>
              <a:t>19/07/2022</a:t>
            </a:fld>
            <a:endParaRPr lang="en-GB"/>
          </a:p>
        </p:txBody>
      </p:sp>
      <p:sp>
        <p:nvSpPr>
          <p:cNvPr id="47108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7654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5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BD3B0FD-C798-4B7E-BEF3-0771F24AAE1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8281E3-25D6-4044-AE07-63139EF9ED0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0010E6-BBA0-47AB-9F84-05D1067D27B9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11A7E-E544-4420-8138-2F42F55E2476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7" name="Rectangle 14"/>
          <p:cNvSpPr>
            <a:spLocks noChangeArrowheads="1"/>
          </p:cNvSpPr>
          <p:nvPr userDrawn="1"/>
        </p:nvSpPr>
        <p:spPr bwMode="auto">
          <a:xfrm>
            <a:off x="1082675" y="6124575"/>
            <a:ext cx="6956425" cy="10953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pic>
        <p:nvPicPr>
          <p:cNvPr id="8" name="Picture 4" descr="Province of Yorkshire West Riding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8" y="5781675"/>
            <a:ext cx="8001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F:\RA 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34350" y="5781675"/>
            <a:ext cx="811213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333E4A-8CFF-45B4-A653-DE41834231DA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5D01A2-C003-4068-BF05-CC801C2B6EA6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F7396E-B434-4239-9A25-4CA0DF71EB8C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7890CE-4D07-4F89-865E-E5B3A2221465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en-US" noProof="0"/>
              <a:t>Click icon to add clip art</a:t>
            </a:r>
            <a:endParaRPr lang="en-GB" noProof="0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715A3-3FF1-42F1-A454-9FE4A2DA0E1E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2FBC1-124E-412E-AAE5-E01087A93EA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826FD5-C826-43A7-A49A-4D531F38651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EF474-CBA7-4368-839C-044748E2052E}" type="datetime1">
              <a:rPr lang="en-US"/>
              <a:pPr>
                <a:defRPr/>
              </a:pPr>
              <a:t>7/19/22</a:t>
            </a:fld>
            <a:endParaRPr lang="en-GB"/>
          </a:p>
        </p:txBody>
      </p:sp>
    </p:spTree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1FFDD0-62D8-445A-9306-382FE5EC1A66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EBB20-5337-4F4A-83EE-B0C48FE2B191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43C4DA-208E-4D33-9F07-CF58F5586B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170C1C-374E-4F30-B739-A438BAA637E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142DCA-DA7D-4E54-A661-30603454A9E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FBE4FA-7A27-4837-9212-9DF5AA80DC4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19256" cy="3581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A2208C-EED3-4AF1-A2F6-33C41398D73B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89518-A739-46AD-B4BB-5F2B41DB9D3B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E2227E-9AFD-40D7-A93A-53D4EDFF72D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3C7887-3064-4C2B-905E-C93F060BAAD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D6BE32-6205-40CD-B52D-591F001FB66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81E2B0-EBBF-46DB-8441-296E2E5D145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311416-31ED-4304-8614-0053131EC245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1FFDD0-62D8-445A-9306-382FE5EC1A66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EBB20-5337-4F4A-83EE-B0C48FE2B191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43C4DA-208E-4D33-9F07-CF58F5586B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170C1C-374E-4F30-B739-A438BAA637E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142DCA-DA7D-4E54-A661-30603454A9E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04FF6E-B43A-4F02-B83E-3EC989E1626A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39D2A-F29F-49AD-B91D-5E2498A0ED19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FBE4FA-7A27-4837-9212-9DF5AA80DC4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E2227E-9AFD-40D7-A93A-53D4EDFF72D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3C7887-3064-4C2B-905E-C93F060BAAD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D6BE32-6205-40CD-B52D-591F001FB66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81E2B0-EBBF-46DB-8441-296E2E5D145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311416-31ED-4304-8614-0053131EC245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3AADDF-C4E3-49B6-9EB0-44538953987F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B1EB6D-44AC-4A73-B041-62D05C288F39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6E454D-C0CD-488E-9E8A-196539F8E8DC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011340-8D99-4060-96EA-66A22F473EE3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D150AD-2843-49DD-8D11-365B393E95DD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B78B3B-BE49-4F7A-8A88-EB56979F7343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5FAB4A-5457-4E04-B2B7-EEFFAAF3239C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6AA54D-965C-43B2-B861-D589A455B566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431F48-607F-4938-B851-DA05B4E47494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04E74D-6B87-42A9-AC39-1758C9C8F05F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CD147B-8722-41DD-ABF6-E64E83408AD1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D2B12645-E122-473F-AB97-24E5987868F0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9C4715A3-3FF1-42F1-A454-9FE4A2DA0E1E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A32FBC1-124E-412E-AAE5-E01087A93EA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6" name="Picture 15" descr="edtrg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092280" y="5733256"/>
            <a:ext cx="1804267" cy="841179"/>
          </a:xfrm>
          <a:prstGeom prst="rect">
            <a:avLst/>
          </a:prstGeom>
        </p:spPr>
      </p:pic>
      <p:pic>
        <p:nvPicPr>
          <p:cNvPr id="17" name="Picture 16" descr="trans-png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884368" y="5445224"/>
            <a:ext cx="493006" cy="581236"/>
          </a:xfrm>
          <a:prstGeom prst="rect">
            <a:avLst/>
          </a:prstGeom>
        </p:spPr>
      </p:pic>
      <p:sp>
        <p:nvSpPr>
          <p:cNvPr id="14" name="Rectangle 14"/>
          <p:cNvSpPr>
            <a:spLocks noChangeArrowheads="1"/>
          </p:cNvSpPr>
          <p:nvPr userDrawn="1"/>
        </p:nvSpPr>
        <p:spPr bwMode="auto">
          <a:xfrm>
            <a:off x="1082675" y="6124575"/>
            <a:ext cx="6956425" cy="10953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pic>
        <p:nvPicPr>
          <p:cNvPr id="15" name="Picture 4" descr="Province of Yorkshire West Riding.gif"/>
          <p:cNvPicPr>
            <a:picLocks noChangeAspect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28588" y="5781675"/>
            <a:ext cx="8001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F:\RA Logo.jpg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134350" y="5781675"/>
            <a:ext cx="811213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  <p:sldLayoutId id="2147484023" r:id="rId12"/>
    <p:sldLayoutId id="2147484000" r:id="rId13"/>
  </p:sldLayoutIdLst>
  <p:transition>
    <p:wipe dir="r"/>
  </p:transition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CDCAE8E7-6067-4302-B440-E008C707D91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3" name="Picture 12" descr="edtrg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092280" y="5733256"/>
            <a:ext cx="1804267" cy="841179"/>
          </a:xfrm>
          <a:prstGeom prst="rect">
            <a:avLst/>
          </a:prstGeom>
        </p:spPr>
      </p:pic>
      <p:pic>
        <p:nvPicPr>
          <p:cNvPr id="14" name="Picture 13" descr="trans-png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884368" y="5445224"/>
            <a:ext cx="493006" cy="5812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4715A3-3FF1-42F1-A454-9FE4A2DA0E1E}" type="datetime1">
              <a:rPr lang="en-US" smtClean="0"/>
              <a:pPr>
                <a:defRPr/>
              </a:pPr>
              <a:t>7/19/22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32FBC1-124E-412E-AAE5-E01087A93EA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11188" y="692150"/>
            <a:ext cx="7772400" cy="2022475"/>
          </a:xfrm>
        </p:spPr>
        <p:txBody>
          <a:bodyPr/>
          <a:lstStyle/>
          <a:p>
            <a:pPr algn="r" eaLnBrk="1" hangingPunct="1">
              <a:defRPr/>
            </a:pPr>
            <a:r>
              <a:rPr lang="en-GB" sz="54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Province of Yorkshire, </a:t>
            </a:r>
            <a:br>
              <a:rPr lang="en-GB" sz="54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54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West Riding</a:t>
            </a:r>
          </a:p>
        </p:txBody>
      </p:sp>
      <p:sp>
        <p:nvSpPr>
          <p:cNvPr id="34827" name="Rectangle 11"/>
          <p:cNvSpPr>
            <a:spLocks noGrp="1" noRot="1" noChangeArrowheads="1"/>
          </p:cNvSpPr>
          <p:nvPr>
            <p:ph type="subTitle" idx="1"/>
          </p:nvPr>
        </p:nvSpPr>
        <p:spPr>
          <a:xfrm>
            <a:off x="1191491" y="3140968"/>
            <a:ext cx="5417128" cy="2214563"/>
          </a:xfrm>
        </p:spPr>
        <p:txBody>
          <a:bodyPr/>
          <a:lstStyle/>
          <a:p>
            <a:pPr algn="r" eaLnBrk="1" hangingPunct="1">
              <a:defRPr/>
            </a:pPr>
            <a:r>
              <a:rPr lang="en-GB" sz="4800" b="1" i="1" dirty="0">
                <a:solidFill>
                  <a:schemeClr val="accent1">
                    <a:lumMod val="75000"/>
                  </a:schemeClr>
                </a:solidFill>
              </a:rPr>
              <a:t>Treasurers’</a:t>
            </a:r>
          </a:p>
          <a:p>
            <a:pPr algn="r" eaLnBrk="1" hangingPunct="1">
              <a:defRPr/>
            </a:pPr>
            <a:r>
              <a:rPr lang="en-GB" sz="4800" b="1" i="1" dirty="0">
                <a:solidFill>
                  <a:schemeClr val="accent1">
                    <a:lumMod val="75000"/>
                  </a:schemeClr>
                </a:solidFill>
              </a:rPr>
              <a:t>Workshop 2017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scan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433388"/>
            <a:ext cx="5157788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6" descr="scan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7388" y="458788"/>
            <a:ext cx="5446712" cy="563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Sources of information for preparation of accounts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025236" y="2124075"/>
            <a:ext cx="7363114" cy="35433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sz="2800" dirty="0">
                <a:latin typeface="Calibri" pitchFamily="34" charset="0"/>
              </a:rPr>
              <a:t>Opening balance sheet</a:t>
            </a:r>
            <a:endParaRPr lang="en-US" altLang="en-US" sz="28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GB" altLang="en-US" sz="28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>
                <a:latin typeface="Calibri" pitchFamily="34" charset="0"/>
              </a:rPr>
              <a:t>Cash book transactions</a:t>
            </a:r>
          </a:p>
          <a:p>
            <a:pPr eaLnBrk="1" hangingPunct="1">
              <a:lnSpc>
                <a:spcPct val="80000"/>
              </a:lnSpc>
            </a:pPr>
            <a:endParaRPr lang="en-GB" altLang="en-US" sz="28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>
                <a:latin typeface="Calibri" pitchFamily="34" charset="0"/>
              </a:rPr>
              <a:t>Adjustments including prepayments &amp; accruals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400" dirty="0">
                <a:latin typeface="Calibri" pitchFamily="34" charset="0"/>
              </a:rPr>
              <a:t>Subscriptions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400" dirty="0">
                <a:latin typeface="Calibri" pitchFamily="34" charset="0"/>
              </a:rPr>
              <a:t>Grand &amp; Provincial Grand Lodge Dues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400" dirty="0">
                <a:latin typeface="Calibri" pitchFamily="34" charset="0"/>
              </a:rPr>
              <a:t>Expenses</a:t>
            </a:r>
            <a:endParaRPr lang="en-US" altLang="en-US" sz="24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scan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8963"/>
            <a:ext cx="9144000" cy="519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Records &amp; Responsibilities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011382" y="2043113"/>
            <a:ext cx="7757968" cy="3382962"/>
          </a:xfrm>
        </p:spPr>
        <p:txBody>
          <a:bodyPr/>
          <a:lstStyle/>
          <a:p>
            <a:pPr eaLnBrk="1" hangingPunct="1"/>
            <a:r>
              <a:rPr lang="en-GB" altLang="en-US" sz="2800" dirty="0">
                <a:latin typeface="Calibri" pitchFamily="34" charset="0"/>
              </a:rPr>
              <a:t>Cash Book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Lodge / Chapter Funds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Members Subscription Record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Lodge / Chapter Investments &amp; Properties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Lodge / Chapter Inventory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Taxation</a:t>
            </a:r>
            <a:endParaRPr lang="en-US" altLang="en-US" sz="28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Cash book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997527" y="1481426"/>
            <a:ext cx="7844415" cy="38862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GB" altLang="en-US" sz="2800" dirty="0">
                <a:latin typeface="Calibri" pitchFamily="34" charset="0"/>
              </a:rPr>
              <a:t>Computerised spreadsheet or Manual</a:t>
            </a:r>
          </a:p>
          <a:p>
            <a:pPr eaLnBrk="1" hangingPunct="1">
              <a:buFont typeface="Wingdings" pitchFamily="2" charset="2"/>
              <a:buNone/>
            </a:pPr>
            <a:endParaRPr lang="en-GB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Columnar to provide analysis of receipts &amp; payments</a:t>
            </a:r>
          </a:p>
          <a:p>
            <a:pPr eaLnBrk="1" hangingPunct="1"/>
            <a:endParaRPr lang="en-GB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Regular reconciliation with bank statement</a:t>
            </a:r>
          </a:p>
          <a:p>
            <a:pPr eaLnBrk="1" hangingPunct="1"/>
            <a:endParaRPr lang="en-GB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Records are the property of the Lodge / Chapter</a:t>
            </a:r>
            <a:endParaRPr lang="en-US" altLang="en-US" sz="28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21" descr="cashbook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731838"/>
            <a:ext cx="8180387" cy="492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Lodge / Chapter Funds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588963" y="1898650"/>
            <a:ext cx="8229600" cy="38862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GB" altLang="en-US" sz="2800">
                <a:latin typeface="Calibri" pitchFamily="34" charset="0"/>
              </a:rPr>
              <a:t>All moneys to be paid into a Bank Account</a:t>
            </a:r>
          </a:p>
          <a:p>
            <a:pPr eaLnBrk="1" hangingPunct="1"/>
            <a:r>
              <a:rPr lang="en-GB" altLang="en-US" sz="2800">
                <a:latin typeface="Calibri" pitchFamily="34" charset="0"/>
              </a:rPr>
              <a:t>Account to be in Lodge / Chapter name</a:t>
            </a:r>
          </a:p>
          <a:p>
            <a:pPr eaLnBrk="1" hangingPunct="1"/>
            <a:r>
              <a:rPr lang="en-GB" altLang="en-US" sz="2800">
                <a:latin typeface="Calibri" pitchFamily="34" charset="0"/>
              </a:rPr>
              <a:t>Surplus funds to be placed on deposit</a:t>
            </a:r>
          </a:p>
          <a:p>
            <a:pPr eaLnBrk="1" hangingPunct="1"/>
            <a:r>
              <a:rPr lang="en-GB" altLang="en-US" sz="2800">
                <a:latin typeface="Calibri" pitchFamily="34" charset="0"/>
              </a:rPr>
              <a:t>All receipts to be paid into the bank</a:t>
            </a:r>
          </a:p>
          <a:p>
            <a:pPr eaLnBrk="1" hangingPunct="1"/>
            <a:r>
              <a:rPr lang="en-GB" altLang="en-US" sz="2800">
                <a:latin typeface="Calibri" pitchFamily="34" charset="0"/>
              </a:rPr>
              <a:t>All payments to be paid by cheque</a:t>
            </a:r>
          </a:p>
          <a:p>
            <a:pPr eaLnBrk="1" hangingPunct="1"/>
            <a:r>
              <a:rPr lang="en-GB" altLang="en-US" sz="2800">
                <a:latin typeface="Calibri" pitchFamily="34" charset="0"/>
              </a:rPr>
              <a:t>Receipts to be issued for income if appropriate</a:t>
            </a:r>
          </a:p>
          <a:p>
            <a:pPr eaLnBrk="1" hangingPunct="1"/>
            <a:r>
              <a:rPr lang="en-GB" altLang="en-US" sz="2800">
                <a:latin typeface="Calibri" pitchFamily="34" charset="0"/>
              </a:rPr>
              <a:t>Invoices or receipts to be obtained for payments made </a:t>
            </a:r>
            <a:endParaRPr lang="en-US" altLang="en-US" sz="280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Members Subscription Record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080654" y="1612900"/>
            <a:ext cx="7377545" cy="37798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GB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Bound book or annual list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Record for each Subscribing Member</a:t>
            </a:r>
          </a:p>
          <a:p>
            <a:pPr lvl="1" eaLnBrk="1" hangingPunct="1"/>
            <a:r>
              <a:rPr lang="en-GB" altLang="en-US" sz="2400" dirty="0">
                <a:latin typeface="Calibri" pitchFamily="34" charset="0"/>
              </a:rPr>
              <a:t>Amount due</a:t>
            </a:r>
          </a:p>
          <a:p>
            <a:pPr lvl="1" eaLnBrk="1" hangingPunct="1"/>
            <a:r>
              <a:rPr lang="en-GB" altLang="en-US" sz="2400" dirty="0">
                <a:latin typeface="Calibri" pitchFamily="34" charset="0"/>
              </a:rPr>
              <a:t>Amount received</a:t>
            </a:r>
          </a:p>
          <a:p>
            <a:pPr lvl="1" eaLnBrk="1" hangingPunct="1"/>
            <a:r>
              <a:rPr lang="en-GB" altLang="en-US" sz="2400" dirty="0">
                <a:latin typeface="Calibri" pitchFamily="34" charset="0"/>
              </a:rPr>
              <a:t>Date received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Total amount received to agree to cash book</a:t>
            </a:r>
          </a:p>
          <a:p>
            <a:pPr eaLnBrk="1" hangingPunct="1">
              <a:buClr>
                <a:schemeClr val="tx1"/>
              </a:buClr>
            </a:pPr>
            <a:endParaRPr lang="en-US" altLang="en-US" sz="28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Lodge / Chapter Investments &amp; Properties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039091" y="1874838"/>
            <a:ext cx="7849322" cy="3635375"/>
          </a:xfrm>
        </p:spPr>
        <p:txBody>
          <a:bodyPr/>
          <a:lstStyle/>
          <a:p>
            <a:pPr eaLnBrk="1" hangingPunct="1"/>
            <a:r>
              <a:rPr lang="en-GB" altLang="en-US" sz="2800" dirty="0">
                <a:latin typeface="Calibri" pitchFamily="34" charset="0"/>
              </a:rPr>
              <a:t>Obtain advice from reputable financial advisor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Security of funds is paramount                    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Investments to be held in name of Lodge or Chapter (or trustees)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Trustees of Masonic Halls or Shares in Masonic Hall Companies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Safe keeping of documents of title</a:t>
            </a:r>
            <a:endParaRPr lang="en-US" altLang="en-US" sz="28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latin typeface="Cambria" pitchFamily="18" charset="0"/>
              </a:rPr>
              <a:t>Introduction </a:t>
            </a:r>
          </a:p>
        </p:txBody>
      </p:sp>
      <p:sp>
        <p:nvSpPr>
          <p:cNvPr id="15363" name="Rectangle 1027"/>
          <p:cNvSpPr>
            <a:spLocks noGrp="1" noChangeArrowheads="1"/>
          </p:cNvSpPr>
          <p:nvPr>
            <p:ph idx="1"/>
          </p:nvPr>
        </p:nvSpPr>
        <p:spPr>
          <a:xfrm>
            <a:off x="1314450" y="1839913"/>
            <a:ext cx="7524750" cy="3886200"/>
          </a:xfrm>
        </p:spPr>
        <p:txBody>
          <a:bodyPr/>
          <a:lstStyle/>
          <a:p>
            <a:pPr eaLnBrk="1" hangingPunct="1"/>
            <a:r>
              <a:rPr lang="en-GB" altLang="en-US" sz="2800" dirty="0">
                <a:latin typeface="Calibri" pitchFamily="34" charset="0"/>
              </a:rPr>
              <a:t>Lodge Treasurer’s Duties</a:t>
            </a:r>
            <a:endParaRPr lang="en-US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Income &amp; Expenditure Account &amp; Balance Sheet</a:t>
            </a:r>
            <a:endParaRPr lang="en-US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Records &amp; Responsibilities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Audit Requirement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Budgets</a:t>
            </a:r>
            <a:endParaRPr lang="en-US" altLang="en-US" sz="28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Lodge / Chapter Inventory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052944" y="1981200"/>
            <a:ext cx="7862455" cy="4114800"/>
          </a:xfrm>
        </p:spPr>
        <p:txBody>
          <a:bodyPr/>
          <a:lstStyle/>
          <a:p>
            <a:pPr eaLnBrk="1" hangingPunct="1"/>
            <a:r>
              <a:rPr lang="en-GB" altLang="en-US" sz="2800" dirty="0">
                <a:latin typeface="Calibri" pitchFamily="34" charset="0"/>
              </a:rPr>
              <a:t>Maintain inventory of lodge property</a:t>
            </a:r>
          </a:p>
          <a:p>
            <a:pPr eaLnBrk="1" hangingPunct="1"/>
            <a:endParaRPr lang="en-GB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Shared items                       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GB" altLang="en-US" sz="2800" dirty="0">
                <a:latin typeface="Calibri" pitchFamily="34" charset="0"/>
              </a:rPr>
              <a:t>                                                                     </a:t>
            </a: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Unusual or valuable items</a:t>
            </a:r>
          </a:p>
          <a:p>
            <a:pPr eaLnBrk="1" hangingPunct="1">
              <a:buFont typeface="Wingdings" pitchFamily="2" charset="2"/>
              <a:buNone/>
            </a:pPr>
            <a:endParaRPr lang="en-GB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Ensure insurance cover is in place</a:t>
            </a:r>
            <a:endParaRPr lang="en-US" altLang="en-US" sz="28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98500" y="419100"/>
            <a:ext cx="7772400" cy="914400"/>
          </a:xfrm>
        </p:spPr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Taxation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039090" y="1371600"/>
            <a:ext cx="7419109" cy="44481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Lodges &amp; Chapters are within scope of Corporation Tax</a:t>
            </a:r>
          </a:p>
          <a:p>
            <a:pPr eaLnBrk="1" hangingPunct="1">
              <a:lnSpc>
                <a:spcPct val="90000"/>
              </a:lnSpc>
            </a:pPr>
            <a:endParaRPr lang="en-GB" altLang="en-US" sz="2800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Investment Income, Rents &amp; Capital Gains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800" dirty="0">
                <a:latin typeface="Calibri" pitchFamily="34" charset="0"/>
              </a:rPr>
              <a:t>	are taxable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altLang="en-US" sz="2800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Subscription Income is not taxable</a:t>
            </a:r>
          </a:p>
          <a:p>
            <a:pPr eaLnBrk="1" hangingPunct="1">
              <a:lnSpc>
                <a:spcPct val="90000"/>
              </a:lnSpc>
            </a:pPr>
            <a:endParaRPr lang="en-GB" altLang="en-US" sz="2800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Lodge running costs are not deductible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endParaRPr lang="en-US" altLang="en-US" dirty="0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Taxation . . .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080654" y="1447800"/>
            <a:ext cx="7377545" cy="42592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sz="2800" b="1" dirty="0">
                <a:latin typeface="Calibri" pitchFamily="34" charset="0"/>
              </a:rPr>
              <a:t>Legal requirement</a:t>
            </a:r>
            <a:r>
              <a:rPr lang="en-GB" altLang="en-US" sz="2800" dirty="0">
                <a:latin typeface="Calibri" pitchFamily="34" charset="0"/>
              </a:rPr>
              <a:t> to file a Corporation Tax return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b="1" dirty="0">
                <a:latin typeface="Calibri" pitchFamily="34" charset="0"/>
              </a:rPr>
              <a:t>£10,000 zero rate band</a:t>
            </a:r>
            <a:r>
              <a:rPr lang="en-GB" altLang="en-US" sz="2800" dirty="0">
                <a:latin typeface="Calibri" pitchFamily="34" charset="0"/>
              </a:rPr>
              <a:t> in force from 2002 to 2006 – no liability for most Lodges/Chapters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b="1" dirty="0">
                <a:latin typeface="Calibri" pitchFamily="34" charset="0"/>
              </a:rPr>
              <a:t>Zero rate band withdrawn</a:t>
            </a:r>
            <a:r>
              <a:rPr lang="en-GB" altLang="en-US" sz="2800" dirty="0">
                <a:latin typeface="Calibri" pitchFamily="34" charset="0"/>
              </a:rPr>
              <a:t> from April 2006 – all lodges / chapters now potentially taxable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b="1" dirty="0">
                <a:latin typeface="Calibri" pitchFamily="34" charset="0"/>
              </a:rPr>
              <a:t>But no liability and no return </a:t>
            </a:r>
            <a:r>
              <a:rPr lang="en-GB" altLang="en-US" sz="2800" dirty="0">
                <a:latin typeface="Calibri" pitchFamily="34" charset="0"/>
              </a:rPr>
              <a:t>required</a:t>
            </a:r>
            <a:r>
              <a:rPr lang="en-GB" altLang="en-US" sz="2800" b="1" dirty="0">
                <a:latin typeface="Calibri" pitchFamily="34" charset="0"/>
              </a:rPr>
              <a:t> </a:t>
            </a:r>
            <a:r>
              <a:rPr lang="en-GB" altLang="en-US" sz="2800" dirty="0">
                <a:latin typeface="Calibri" pitchFamily="34" charset="0"/>
              </a:rPr>
              <a:t>if tax would be </a:t>
            </a:r>
            <a:r>
              <a:rPr lang="en-GB" altLang="en-US" sz="2800" b="1" dirty="0">
                <a:latin typeface="Calibri" pitchFamily="34" charset="0"/>
              </a:rPr>
              <a:t>less than £100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</a:pPr>
            <a:r>
              <a:rPr lang="en-GB" altLang="en-US" sz="2800" b="1" dirty="0">
                <a:latin typeface="Calibri" pitchFamily="34" charset="0"/>
              </a:rPr>
              <a:t>Returns must now be filed electronically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b="1" dirty="0">
                <a:latin typeface="Calibri" pitchFamily="34" charset="0"/>
              </a:rPr>
              <a:t>IF IN DOUBT OBTAIN PROFESSIONAL ADVICE</a:t>
            </a:r>
            <a:endParaRPr lang="en-US" altLang="en-US" sz="2800" b="1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8613" y="457200"/>
            <a:ext cx="8596312" cy="1371600"/>
          </a:xfrm>
        </p:spPr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Bank &amp; Building Society Interest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039091" y="1909763"/>
            <a:ext cx="7777884" cy="3886200"/>
          </a:xfrm>
        </p:spPr>
        <p:txBody>
          <a:bodyPr/>
          <a:lstStyle/>
          <a:p>
            <a:pPr eaLnBrk="1" hangingPunct="1"/>
            <a:r>
              <a:rPr lang="en-GB" altLang="en-US" sz="2800" dirty="0">
                <a:latin typeface="Calibri" pitchFamily="34" charset="0"/>
              </a:rPr>
              <a:t>Any tax deducted can be offset or reclaimed</a:t>
            </a:r>
          </a:p>
          <a:p>
            <a:pPr eaLnBrk="1" hangingPunct="1">
              <a:buFont typeface="Wingdings" pitchFamily="2" charset="2"/>
              <a:buNone/>
            </a:pPr>
            <a:endParaRPr lang="en-GB" altLang="en-US" sz="11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May prefer to have interest paid gross </a:t>
            </a:r>
          </a:p>
          <a:p>
            <a:pPr eaLnBrk="1" hangingPunct="1"/>
            <a:endParaRPr lang="en-GB" altLang="en-US" sz="11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Banks should pay gross automatically</a:t>
            </a:r>
          </a:p>
          <a:p>
            <a:pPr eaLnBrk="1" hangingPunct="1"/>
            <a:endParaRPr lang="en-GB" altLang="en-US" sz="11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Building Societies may require Form 38(INP</a:t>
            </a:r>
            <a:r>
              <a:rPr lang="en-GB" altLang="en-US" dirty="0"/>
              <a:t>)</a:t>
            </a:r>
            <a:endParaRPr lang="en-GB" altLang="en-US" b="1" dirty="0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Audit Requirements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997526" y="1828800"/>
            <a:ext cx="7460673" cy="30099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GB" altLang="en-US" sz="2800" dirty="0">
                <a:latin typeface="Calibri" pitchFamily="34" charset="0"/>
              </a:rPr>
              <a:t>Audit Committee</a:t>
            </a:r>
          </a:p>
          <a:p>
            <a:pPr eaLnBrk="1" hangingPunct="1"/>
            <a:endParaRPr lang="en-GB" altLang="en-US" sz="11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Scope of the Audit</a:t>
            </a:r>
          </a:p>
          <a:p>
            <a:pPr eaLnBrk="1" hangingPunct="1"/>
            <a:endParaRPr lang="en-GB" altLang="en-US" sz="11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Audit Report</a:t>
            </a:r>
          </a:p>
          <a:p>
            <a:pPr eaLnBrk="1" hangingPunct="1"/>
            <a:endParaRPr lang="en-GB" altLang="en-US" sz="12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Audited Accounts</a:t>
            </a:r>
          </a:p>
          <a:p>
            <a:pPr eaLnBrk="1" hangingPunct="1"/>
            <a:endParaRPr lang="en-GB" altLang="en-US" sz="12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Other Lodge Funds</a:t>
            </a:r>
          </a:p>
          <a:p>
            <a:pPr eaLnBrk="1" hangingPunct="1">
              <a:buFont typeface="Wingdings" pitchFamily="2" charset="2"/>
              <a:buNone/>
            </a:pPr>
            <a:endParaRPr lang="en-GB" altLang="en-US" sz="2800" dirty="0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Audit Committee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052944" y="2235200"/>
            <a:ext cx="7716405" cy="3038475"/>
          </a:xfrm>
        </p:spPr>
        <p:txBody>
          <a:bodyPr/>
          <a:lstStyle/>
          <a:p>
            <a:pPr eaLnBrk="1" hangingPunct="1"/>
            <a:r>
              <a:rPr lang="en-GB" altLang="en-US" sz="2800" dirty="0">
                <a:latin typeface="Calibri" pitchFamily="34" charset="0"/>
              </a:rPr>
              <a:t>To be elected annually (Rule 153)</a:t>
            </a:r>
          </a:p>
          <a:p>
            <a:pPr eaLnBrk="1" hangingPunct="1"/>
            <a:endParaRPr lang="en-GB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Senior members of the Lodge / Chapter</a:t>
            </a:r>
          </a:p>
          <a:p>
            <a:pPr eaLnBrk="1" hangingPunct="1"/>
            <a:endParaRPr lang="en-GB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Not actively involved in handling funds</a:t>
            </a:r>
            <a:endParaRPr lang="en-US" altLang="en-US" dirty="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Scope of the Audit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080655" y="1957388"/>
            <a:ext cx="7737908" cy="3448050"/>
          </a:xfrm>
        </p:spPr>
        <p:txBody>
          <a:bodyPr/>
          <a:lstStyle/>
          <a:p>
            <a:pPr eaLnBrk="1" hangingPunct="1"/>
            <a:r>
              <a:rPr lang="en-GB" altLang="en-US" sz="2800" dirty="0">
                <a:latin typeface="Calibri" pitchFamily="34" charset="0"/>
              </a:rPr>
              <a:t>Check accuracy of Accounts</a:t>
            </a:r>
          </a:p>
          <a:p>
            <a:pPr eaLnBrk="1" hangingPunct="1"/>
            <a:endParaRPr lang="en-GB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Ensure Accounts in agreement with books and records</a:t>
            </a:r>
          </a:p>
          <a:p>
            <a:pPr eaLnBrk="1" hangingPunct="1"/>
            <a:endParaRPr lang="en-GB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Agree balances to statements / certificates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Audit Report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36306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2800">
                <a:latin typeface="Calibri" pitchFamily="34" charset="0"/>
              </a:rPr>
              <a:t>Appended to Accounts</a:t>
            </a:r>
          </a:p>
          <a:p>
            <a:pPr eaLnBrk="1" hangingPunct="1">
              <a:lnSpc>
                <a:spcPct val="90000"/>
              </a:lnSpc>
            </a:pPr>
            <a:endParaRPr lang="en-GB" altLang="en-US" sz="280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sz="2800">
                <a:latin typeface="Calibri" pitchFamily="34" charset="0"/>
              </a:rPr>
              <a:t>Signed by Audit Committee</a:t>
            </a:r>
          </a:p>
          <a:p>
            <a:pPr eaLnBrk="1" hangingPunct="1">
              <a:lnSpc>
                <a:spcPct val="90000"/>
              </a:lnSpc>
            </a:pPr>
            <a:endParaRPr lang="en-GB" altLang="en-US" sz="280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sz="2800">
                <a:latin typeface="Calibri" pitchFamily="34" charset="0"/>
              </a:rPr>
              <a:t>Confirm carried out responsibilities per Rule 153</a:t>
            </a:r>
          </a:p>
          <a:p>
            <a:pPr eaLnBrk="1" hangingPunct="1">
              <a:lnSpc>
                <a:spcPct val="90000"/>
              </a:lnSpc>
            </a:pPr>
            <a:endParaRPr lang="en-GB" altLang="en-US" sz="280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sz="2800">
                <a:latin typeface="Calibri" pitchFamily="34" charset="0"/>
              </a:rPr>
              <a:t>See Example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404813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Audited Accounts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039091" y="1700213"/>
            <a:ext cx="7417522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Copy to be sent to all Lodge / Chapter members with summons for meeting at which they are to be considered 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To be approved in Open Lodge / Chapter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To be approved no later than third meeting after balance sheet date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Earlier deadline may apply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Master, Treasurer &amp; Auditors should not propose adoption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Other Lodge / Chapter Funds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052945" y="1601788"/>
            <a:ext cx="7776730" cy="40767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GB" altLang="en-US" sz="2800" dirty="0">
                <a:latin typeface="Calibri" pitchFamily="34" charset="0"/>
              </a:rPr>
              <a:t>Charity Benevolent Alms Dining Social Bar etc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altLang="en-US" sz="11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>
                <a:latin typeface="Calibri" pitchFamily="34" charset="0"/>
              </a:rPr>
              <a:t>Same principles apply for: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400" dirty="0">
                <a:latin typeface="Calibri" pitchFamily="34" charset="0"/>
              </a:rPr>
              <a:t>Control of Funds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400" dirty="0">
                <a:latin typeface="Calibri" pitchFamily="34" charset="0"/>
              </a:rPr>
              <a:t>Annual Accounts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400" dirty="0">
                <a:latin typeface="Calibri" pitchFamily="34" charset="0"/>
              </a:rPr>
              <a:t>Audit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400" dirty="0">
                <a:latin typeface="Calibri" pitchFamily="34" charset="0"/>
              </a:rPr>
              <a:t>Presentation to Members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400" dirty="0">
                <a:latin typeface="Calibri" pitchFamily="34" charset="0"/>
              </a:rPr>
              <a:t>Submitting accounts to Province (Charity Benevolent Alms)</a:t>
            </a:r>
          </a:p>
          <a:p>
            <a:pPr eaLnBrk="1" hangingPunct="1">
              <a:lnSpc>
                <a:spcPct val="80000"/>
              </a:lnSpc>
            </a:pPr>
            <a:endParaRPr lang="en-GB" altLang="en-US" sz="11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>
                <a:latin typeface="Calibri" pitchFamily="34" charset="0"/>
              </a:rPr>
              <a:t>Masonic Hall Committees / Companies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Treasurer’s Duties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idx="1"/>
          </p:nvPr>
        </p:nvSpPr>
        <p:spPr>
          <a:xfrm>
            <a:off x="1011381" y="1957388"/>
            <a:ext cx="7818293" cy="3886200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Calibri" pitchFamily="34" charset="0"/>
              </a:rPr>
              <a:t>Governed by:</a:t>
            </a:r>
          </a:p>
          <a:p>
            <a:pPr lvl="1" eaLnBrk="1" hangingPunct="1"/>
            <a:endParaRPr lang="en-GB" altLang="en-US" sz="2400">
              <a:latin typeface="Calibri" pitchFamily="34" charset="0"/>
            </a:endParaRPr>
          </a:p>
          <a:p>
            <a:pPr lvl="1" eaLnBrk="1" hangingPunct="1"/>
            <a:r>
              <a:rPr lang="en-GB" altLang="en-US" sz="2400">
                <a:latin typeface="Calibri" pitchFamily="34" charset="0"/>
              </a:rPr>
              <a:t>Book of Constitutions</a:t>
            </a:r>
          </a:p>
          <a:p>
            <a:pPr lvl="1" eaLnBrk="1" hangingPunct="1"/>
            <a:endParaRPr lang="en-GB" altLang="en-US" sz="2400">
              <a:latin typeface="Calibri" pitchFamily="34" charset="0"/>
            </a:endParaRPr>
          </a:p>
          <a:p>
            <a:pPr lvl="1" eaLnBrk="1" hangingPunct="1"/>
            <a:r>
              <a:rPr lang="en-GB" altLang="en-US" sz="2400">
                <a:latin typeface="Calibri" pitchFamily="34" charset="0"/>
              </a:rPr>
              <a:t>Provincial Grand Lodge / Chapter requirements</a:t>
            </a:r>
          </a:p>
          <a:p>
            <a:pPr lvl="1" eaLnBrk="1" hangingPunct="1"/>
            <a:endParaRPr lang="en-GB" altLang="en-US" sz="2400">
              <a:latin typeface="Calibri" pitchFamily="34" charset="0"/>
            </a:endParaRPr>
          </a:p>
          <a:p>
            <a:pPr lvl="1" eaLnBrk="1" hangingPunct="1"/>
            <a:r>
              <a:rPr lang="en-GB" altLang="en-US" sz="2400">
                <a:latin typeface="Calibri" pitchFamily="34" charset="0"/>
              </a:rPr>
              <a:t>Financial Stewardship</a:t>
            </a:r>
            <a:endParaRPr lang="en-US" altLang="en-US" sz="240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Budget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039091" y="1887538"/>
            <a:ext cx="7790584" cy="3886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Prepare before proposing Lodge / Chapter subscription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Base on anticipated expenditure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Discuss with Lodge / Chapter Committee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Obtain Committee approval for budget &amp; subscription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Monitor actual income &amp; expenditure against budget during year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Report significant variances to committee</a:t>
            </a:r>
            <a:endParaRPr lang="en-US" altLang="en-US" sz="2400" dirty="0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b="1">
                <a:latin typeface="Cambria" pitchFamily="18" charset="0"/>
              </a:rPr>
              <a:t>Guidance on Financial Matters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1052945" y="1919288"/>
            <a:ext cx="7814830" cy="3886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dirty="0">
                <a:latin typeface="Calibri" pitchFamily="34" charset="0"/>
              </a:rPr>
              <a:t>Alms Collections</a:t>
            </a:r>
          </a:p>
          <a:p>
            <a:pPr>
              <a:lnSpc>
                <a:spcPct val="90000"/>
              </a:lnSpc>
            </a:pPr>
            <a:r>
              <a:rPr lang="en-GB" altLang="en-US" dirty="0">
                <a:latin typeface="Calibri" pitchFamily="34" charset="0"/>
              </a:rPr>
              <a:t>Raffles</a:t>
            </a:r>
          </a:p>
          <a:p>
            <a:pPr>
              <a:lnSpc>
                <a:spcPct val="90000"/>
              </a:lnSpc>
            </a:pPr>
            <a:r>
              <a:rPr lang="en-GB" altLang="en-US" dirty="0">
                <a:latin typeface="Calibri" pitchFamily="34" charset="0"/>
              </a:rPr>
              <a:t>Lodge Social Functions</a:t>
            </a:r>
          </a:p>
          <a:p>
            <a:pPr>
              <a:lnSpc>
                <a:spcPct val="90000"/>
              </a:lnSpc>
            </a:pPr>
            <a:r>
              <a:rPr lang="en-GB" altLang="en-US" dirty="0">
                <a:latin typeface="Calibri" pitchFamily="34" charset="0"/>
              </a:rPr>
              <a:t>Lodge Festive Boards</a:t>
            </a:r>
          </a:p>
          <a:p>
            <a:pPr>
              <a:lnSpc>
                <a:spcPct val="90000"/>
              </a:lnSpc>
            </a:pPr>
            <a:r>
              <a:rPr lang="en-GB" altLang="en-US" dirty="0">
                <a:latin typeface="Calibri" pitchFamily="34" charset="0"/>
              </a:rPr>
              <a:t>Charity</a:t>
            </a:r>
          </a:p>
          <a:p>
            <a:pPr>
              <a:lnSpc>
                <a:spcPct val="90000"/>
              </a:lnSpc>
            </a:pPr>
            <a:r>
              <a:rPr lang="en-GB" altLang="en-US" dirty="0">
                <a:latin typeface="Calibri" pitchFamily="34" charset="0"/>
              </a:rPr>
              <a:t>Lodge Trustees</a:t>
            </a:r>
          </a:p>
          <a:p>
            <a:pPr>
              <a:lnSpc>
                <a:spcPct val="90000"/>
              </a:lnSpc>
            </a:pPr>
            <a:r>
              <a:rPr lang="en-GB" altLang="en-US" dirty="0">
                <a:latin typeface="Calibri" pitchFamily="34" charset="0"/>
              </a:rPr>
              <a:t>Masonic Halls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39091" y="1000230"/>
            <a:ext cx="7871342" cy="443075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GB" sz="4800" b="1" i="1" dirty="0">
                <a:solidFill>
                  <a:schemeClr val="accent1">
                    <a:lumMod val="75000"/>
                  </a:schemeClr>
                </a:solidFill>
              </a:rPr>
              <a:t>And finally,  thank you </a:t>
            </a:r>
            <a:br>
              <a:rPr lang="en-GB" sz="48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4800" b="1" i="1" dirty="0">
                <a:solidFill>
                  <a:schemeClr val="accent1">
                    <a:lumMod val="75000"/>
                  </a:schemeClr>
                </a:solidFill>
              </a:rPr>
              <a:t>for listening – ANY QUESTIONS?.</a:t>
            </a:r>
            <a:br>
              <a:rPr lang="en-GB" b="1" i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GB" b="1" i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GB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</a:rPr>
              <a:t>Treasurers’  Workshop</a:t>
            </a:r>
            <a:br>
              <a:rPr lang="en-GB" sz="2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</a:rPr>
              <a:t>Province of Yorkshire, West Riding</a:t>
            </a:r>
            <a:endParaRPr lang="en-GB" sz="2800" b="1" dirty="0">
              <a:solidFill>
                <a:schemeClr val="accent1">
                  <a:lumMod val="75000"/>
                </a:schemeClr>
              </a:solidFill>
              <a:latin typeface="Mistral" pitchFamily="66" charset="0"/>
            </a:endParaRPr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2625" y="419100"/>
            <a:ext cx="8080375" cy="990600"/>
          </a:xfrm>
        </p:spPr>
        <p:txBody>
          <a:bodyPr/>
          <a:lstStyle/>
          <a:p>
            <a:pPr eaLnBrk="1" hangingPunct="1"/>
            <a:r>
              <a:rPr lang="en-GB" altLang="en-US" sz="4000" b="1">
                <a:latin typeface="Cambria" pitchFamily="18" charset="0"/>
              </a:rPr>
              <a:t>Book of Constitutions</a:t>
            </a:r>
            <a:r>
              <a:rPr lang="en-US" altLang="en-US" sz="4000" b="1">
                <a:latin typeface="Cambria" pitchFamily="18" charset="0"/>
              </a:rPr>
              <a:t> - Rule 153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011382" y="1308100"/>
            <a:ext cx="7351568" cy="44069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GB" altLang="en-US" sz="2000" dirty="0">
                <a:latin typeface="Calibri" pitchFamily="34" charset="0"/>
              </a:rPr>
              <a:t>Receive all monies due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000" dirty="0">
                <a:latin typeface="Calibri" pitchFamily="34" charset="0"/>
              </a:rPr>
              <a:t>Deposit receipts in an account in the name of the Lodge / Chapter and approved by resolution of Lodge / Chapter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000" dirty="0">
                <a:latin typeface="Calibri" pitchFamily="34" charset="0"/>
              </a:rPr>
              <a:t>Make duly authorised payments without delay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000" dirty="0">
                <a:latin typeface="Calibri" pitchFamily="34" charset="0"/>
              </a:rPr>
              <a:t>Cheques to be signed by at least two members authorised by name by resolution of the Lodge / Chapter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000" dirty="0">
                <a:latin typeface="Calibri" pitchFamily="34" charset="0"/>
              </a:rPr>
              <a:t>Both cheque signatories to be satisfied amount is due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000" dirty="0">
                <a:latin typeface="Calibri" pitchFamily="34" charset="0"/>
              </a:rPr>
              <a:t>One of the signatories on every cheque should be the Treasurer unless it is impracticable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000" dirty="0">
                <a:latin typeface="Calibri" pitchFamily="34" charset="0"/>
              </a:rPr>
              <a:t>Electronic payments can be made by Treasurer alone but only after authorisation by resolution of the Lodge / Chapter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000" dirty="0">
                <a:latin typeface="Calibri" pitchFamily="34" charset="0"/>
              </a:rPr>
              <a:t>Keep proper books of account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000" dirty="0">
                <a:latin typeface="Calibri" pitchFamily="34" charset="0"/>
              </a:rPr>
              <a:t>Prepare a statement of accounts annually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000" dirty="0">
                <a:latin typeface="Calibri" pitchFamily="34" charset="0"/>
              </a:rPr>
              <a:t>Have accounts audited by the Audit Committee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000" dirty="0">
                <a:latin typeface="Calibri" pitchFamily="34" charset="0"/>
              </a:rPr>
              <a:t>Present the accounts in Open Lodge for approval</a:t>
            </a:r>
            <a:endParaRPr lang="en-US" altLang="en-US" sz="2000" dirty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0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2625" y="419100"/>
            <a:ext cx="8080375" cy="990600"/>
          </a:xfrm>
        </p:spPr>
        <p:txBody>
          <a:bodyPr/>
          <a:lstStyle/>
          <a:p>
            <a:pPr eaLnBrk="1" hangingPunct="1"/>
            <a:r>
              <a:rPr lang="en-GB" altLang="en-US" sz="4000" b="1">
                <a:latin typeface="Cambria" pitchFamily="18" charset="0"/>
              </a:rPr>
              <a:t>Book of Constitutions</a:t>
            </a:r>
            <a:r>
              <a:rPr lang="en-US" altLang="en-US" sz="4000" b="1">
                <a:latin typeface="Cambria" pitchFamily="18" charset="0"/>
              </a:rPr>
              <a:t> – Rule 153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011382" y="1612900"/>
            <a:ext cx="7313468" cy="4140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sz="2800" dirty="0">
                <a:latin typeface="Calibri" pitchFamily="34" charset="0"/>
              </a:rPr>
              <a:t>Other Funds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latin typeface="Calibri" pitchFamily="34" charset="0"/>
              </a:rPr>
              <a:t>Charity Benevolent Alms Dining Social Bar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latin typeface="Calibri" pitchFamily="34" charset="0"/>
              </a:rPr>
              <a:t>Same procedure for annual accounts audit and presentation to members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latin typeface="Calibri" pitchFamily="34" charset="0"/>
              </a:rPr>
              <a:t>Whether maintained by Treasurer or Another Member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latin typeface="Calibri" pitchFamily="34" charset="0"/>
              </a:rPr>
              <a:t>Not obligatory for Treasurer to be signatory or keep the books of account for such funds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latin typeface="Calibri" pitchFamily="34" charset="0"/>
              </a:rPr>
              <a:t>Bank and account signatories must still be approved by resolution of Lodge / Chapter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8001000" cy="1230312"/>
          </a:xfrm>
        </p:spPr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PGL / PGC Requirements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011382" y="1558925"/>
            <a:ext cx="7315056" cy="4467225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Lodge / Chapter accounts must be maintained and presented to Lodge / Chapter Members in accordance with Rule 153 Book of Constitutions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altLang="en-US" sz="2800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>
                <a:latin typeface="Calibri" pitchFamily="34" charset="0"/>
              </a:rPr>
              <a:t>Copy of accounts and Audit Committee’s certificate must be sent to Provincial Grand Secretary / Scribe E with summons for meeting at which they are to be presented</a:t>
            </a:r>
            <a:endParaRPr lang="en-US" altLang="en-US" sz="28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180975"/>
            <a:ext cx="8229600" cy="1371600"/>
          </a:xfrm>
        </p:spPr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Financial Stewardship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011381" y="1554163"/>
            <a:ext cx="7945293" cy="3886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GB" altLang="en-US" sz="2800" dirty="0">
                <a:latin typeface="Calibri" pitchFamily="34" charset="0"/>
              </a:rPr>
              <a:t>Should have regard to:</a:t>
            </a:r>
            <a:endParaRPr lang="en-US" altLang="en-US" sz="2800" dirty="0">
              <a:latin typeface="Calibri" pitchFamily="34" charset="0"/>
            </a:endParaRPr>
          </a:p>
          <a:p>
            <a:pPr lvl="1" eaLnBrk="1" hangingPunct="1"/>
            <a:endParaRPr lang="en-GB" altLang="en-US" sz="2400" dirty="0">
              <a:latin typeface="Calibri" pitchFamily="34" charset="0"/>
            </a:endParaRPr>
          </a:p>
          <a:p>
            <a:pPr lvl="1" eaLnBrk="1" hangingPunct="1"/>
            <a:r>
              <a:rPr lang="en-GB" altLang="en-US" sz="2400" dirty="0">
                <a:latin typeface="Calibri" pitchFamily="34" charset="0"/>
              </a:rPr>
              <a:t>Lodge / Chapter By- laws           </a:t>
            </a:r>
          </a:p>
          <a:p>
            <a:pPr lvl="1" eaLnBrk="1" hangingPunct="1"/>
            <a:endParaRPr lang="en-GB" altLang="en-US" sz="2400" dirty="0">
              <a:latin typeface="Calibri" pitchFamily="34" charset="0"/>
            </a:endParaRPr>
          </a:p>
          <a:p>
            <a:pPr lvl="1" eaLnBrk="1" hangingPunct="1"/>
            <a:r>
              <a:rPr lang="en-GB" altLang="en-US" sz="2400" dirty="0">
                <a:latin typeface="Calibri" pitchFamily="34" charset="0"/>
              </a:rPr>
              <a:t>Duty of care to brethren/companions</a:t>
            </a:r>
          </a:p>
          <a:p>
            <a:pPr lvl="1" eaLnBrk="1" hangingPunct="1"/>
            <a:endParaRPr lang="en-GB" altLang="en-US" sz="2400" dirty="0">
              <a:latin typeface="Calibri" pitchFamily="34" charset="0"/>
            </a:endParaRPr>
          </a:p>
          <a:p>
            <a:pPr lvl="1" eaLnBrk="1" hangingPunct="1"/>
            <a:r>
              <a:rPr lang="en-GB" altLang="en-US" sz="2400" dirty="0">
                <a:latin typeface="Calibri" pitchFamily="34" charset="0"/>
              </a:rPr>
              <a:t>Requirements of members (expressed in Open Lodge / Chapter)</a:t>
            </a:r>
            <a:endParaRPr lang="en-US" altLang="en-US" sz="24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22313" y="411163"/>
            <a:ext cx="7772400" cy="838200"/>
          </a:xfrm>
        </p:spPr>
        <p:txBody>
          <a:bodyPr/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Financial Stewardship . . .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011382" y="1322388"/>
            <a:ext cx="7586518" cy="43481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800" dirty="0">
                <a:latin typeface="Calibri" pitchFamily="34" charset="0"/>
              </a:rPr>
              <a:t>Includes: 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>
                <a:latin typeface="Calibri" pitchFamily="34" charset="0"/>
              </a:rPr>
              <a:t>Preparing budget &amp; ensuring Subscriptions are adequate</a:t>
            </a:r>
            <a:endParaRPr lang="en-US" altLang="en-US" sz="2400" dirty="0">
              <a:latin typeface="Calibri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>
                <a:latin typeface="Calibri" pitchFamily="34" charset="0"/>
              </a:rPr>
              <a:t>Ensuring Subscriptions are received on time</a:t>
            </a:r>
            <a:endParaRPr lang="en-US" altLang="en-US" sz="2400" dirty="0">
              <a:latin typeface="Calibri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>
                <a:latin typeface="Calibri" pitchFamily="34" charset="0"/>
              </a:rPr>
              <a:t>Reporting non-payment of Subscriptions to Lodge/Chapter Committee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>
                <a:latin typeface="Calibri" pitchFamily="34" charset="0"/>
              </a:rPr>
              <a:t>Ensuring Dining Fees are adequate to cover cost of meals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>
                <a:latin typeface="Calibri" pitchFamily="34" charset="0"/>
              </a:rPr>
              <a:t>Ensuring Insurance in place for Lodge/Chapter assets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>
                <a:latin typeface="Calibri" pitchFamily="34" charset="0"/>
              </a:rPr>
              <a:t>Ensuring Surplus Funds invested appropriately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>
                <a:latin typeface="Calibri" pitchFamily="34" charset="0"/>
              </a:rPr>
              <a:t>Ensuring all Expenditure is duly authorised</a:t>
            </a:r>
            <a:endParaRPr lang="en-US" altLang="en-US" sz="24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b="1">
                <a:latin typeface="Cambria" pitchFamily="18" charset="0"/>
              </a:rPr>
              <a:t>Income &amp; Expenditure Account &amp; Balance Sheet</a:t>
            </a:r>
            <a:endParaRPr lang="en-US" altLang="en-US" b="1">
              <a:latin typeface="Cambria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052944" y="2089150"/>
            <a:ext cx="7297305" cy="3127375"/>
          </a:xfrm>
        </p:spPr>
        <p:txBody>
          <a:bodyPr/>
          <a:lstStyle/>
          <a:p>
            <a:pPr eaLnBrk="1" hangingPunct="1"/>
            <a:r>
              <a:rPr lang="en-GB" altLang="en-US" sz="2800" dirty="0">
                <a:latin typeface="Calibri" pitchFamily="34" charset="0"/>
              </a:rPr>
              <a:t>Specimen formats in Handout</a:t>
            </a:r>
            <a:endParaRPr lang="en-US" altLang="en-US" sz="2800" dirty="0">
              <a:latin typeface="Calibri" pitchFamily="34" charset="0"/>
            </a:endParaRPr>
          </a:p>
          <a:p>
            <a:pPr eaLnBrk="1" hangingPunct="1"/>
            <a:endParaRPr lang="en-GB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Formats not prescriptive</a:t>
            </a:r>
            <a:endParaRPr lang="en-US" altLang="en-US" sz="2800" dirty="0">
              <a:latin typeface="Calibri" pitchFamily="34" charset="0"/>
            </a:endParaRPr>
          </a:p>
          <a:p>
            <a:pPr eaLnBrk="1" hangingPunct="1"/>
            <a:endParaRPr lang="en-GB" altLang="en-US" sz="2800" dirty="0">
              <a:latin typeface="Calibri" pitchFamily="34" charset="0"/>
            </a:endParaRPr>
          </a:p>
          <a:p>
            <a:pPr eaLnBrk="1" hangingPunct="1"/>
            <a:r>
              <a:rPr lang="en-GB" altLang="en-US" sz="2800" dirty="0">
                <a:latin typeface="Calibri" pitchFamily="34" charset="0"/>
              </a:rPr>
              <a:t>Income &amp; Expenditure Account should be prepared on Accruals basis</a:t>
            </a:r>
            <a:endParaRPr lang="en-US" altLang="en-US" sz="2800" dirty="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ywrtrg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lstic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ywrtrg</Template>
  <TotalTime>1216</TotalTime>
  <Words>978</Words>
  <Application>Microsoft Office PowerPoint</Application>
  <PresentationFormat>On-screen Show (4:3)</PresentationFormat>
  <Paragraphs>205</Paragraphs>
  <Slides>32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ywrtrg</vt:lpstr>
      <vt:lpstr>Solstice</vt:lpstr>
      <vt:lpstr>Office Theme</vt:lpstr>
      <vt:lpstr>Province of Yorkshire,  West Riding</vt:lpstr>
      <vt:lpstr>Introduction </vt:lpstr>
      <vt:lpstr>Treasurer’s Duties</vt:lpstr>
      <vt:lpstr>Book of Constitutions - Rule 153</vt:lpstr>
      <vt:lpstr>Book of Constitutions – Rule 153</vt:lpstr>
      <vt:lpstr>PGL / PGC Requirements</vt:lpstr>
      <vt:lpstr>Financial Stewardship</vt:lpstr>
      <vt:lpstr>Financial Stewardship . . .</vt:lpstr>
      <vt:lpstr>Income &amp; Expenditure Account &amp; Balance Sheet</vt:lpstr>
      <vt:lpstr>PowerPoint Presentation</vt:lpstr>
      <vt:lpstr>PowerPoint Presentation</vt:lpstr>
      <vt:lpstr>Sources of information for preparation of accounts</vt:lpstr>
      <vt:lpstr>PowerPoint Presentation</vt:lpstr>
      <vt:lpstr>Records &amp; Responsibilities</vt:lpstr>
      <vt:lpstr>Cash book</vt:lpstr>
      <vt:lpstr>PowerPoint Presentation</vt:lpstr>
      <vt:lpstr>Lodge / Chapter Funds</vt:lpstr>
      <vt:lpstr>Members Subscription Record</vt:lpstr>
      <vt:lpstr>Lodge / Chapter Investments &amp; Properties</vt:lpstr>
      <vt:lpstr>Lodge / Chapter Inventory</vt:lpstr>
      <vt:lpstr>Taxation</vt:lpstr>
      <vt:lpstr>Taxation . . .</vt:lpstr>
      <vt:lpstr>Bank &amp; Building Society Interest</vt:lpstr>
      <vt:lpstr>Audit Requirements</vt:lpstr>
      <vt:lpstr>Audit Committee</vt:lpstr>
      <vt:lpstr>Scope of the Audit</vt:lpstr>
      <vt:lpstr>Audit Report</vt:lpstr>
      <vt:lpstr>Audited Accounts</vt:lpstr>
      <vt:lpstr>Other Lodge / Chapter Funds</vt:lpstr>
      <vt:lpstr>Budget</vt:lpstr>
      <vt:lpstr>Guidance on Financial Matters</vt:lpstr>
      <vt:lpstr>And finally,  thank you  for listening – ANY QUESTIONS?.   Treasurers’  Workshop Province of Yorkshire, West Riding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Graham A Cooper</dc:creator>
  <cp:lastModifiedBy>1</cp:lastModifiedBy>
  <cp:revision>98</cp:revision>
  <dcterms:created xsi:type="dcterms:W3CDTF">2007-05-22T10:18:58Z</dcterms:created>
  <dcterms:modified xsi:type="dcterms:W3CDTF">2022-07-19T06:56:49Z</dcterms:modified>
</cp:coreProperties>
</file>