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57" r:id="rId5"/>
    <p:sldId id="258" r:id="rId6"/>
    <p:sldId id="25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 Greening-Jackson" userId="7798094b1e678a3e" providerId="LiveId" clId="{A68C2F75-2C54-4B69-BC8A-6E8C11042E54}"/>
    <pc:docChg chg="custSel addSld modSld">
      <pc:chgData name="Bob Greening-Jackson" userId="7798094b1e678a3e" providerId="LiveId" clId="{A68C2F75-2C54-4B69-BC8A-6E8C11042E54}" dt="2022-02-09T11:29:30.244" v="2233" actId="20577"/>
      <pc:docMkLst>
        <pc:docMk/>
      </pc:docMkLst>
      <pc:sldChg chg="modSp mod">
        <pc:chgData name="Bob Greening-Jackson" userId="7798094b1e678a3e" providerId="LiveId" clId="{A68C2F75-2C54-4B69-BC8A-6E8C11042E54}" dt="2022-02-09T11:29:30.244" v="2233" actId="20577"/>
        <pc:sldMkLst>
          <pc:docMk/>
          <pc:sldMk cId="993916762" sldId="257"/>
        </pc:sldMkLst>
        <pc:spChg chg="mod">
          <ac:chgData name="Bob Greening-Jackson" userId="7798094b1e678a3e" providerId="LiveId" clId="{A68C2F75-2C54-4B69-BC8A-6E8C11042E54}" dt="2022-02-09T11:29:30.244" v="2233" actId="20577"/>
          <ac:spMkLst>
            <pc:docMk/>
            <pc:sldMk cId="993916762" sldId="257"/>
            <ac:spMk id="3" creationId="{773372B1-235B-4DB6-BDF4-DC39F95B8B56}"/>
          </ac:spMkLst>
        </pc:spChg>
      </pc:sldChg>
      <pc:sldChg chg="modSp mod">
        <pc:chgData name="Bob Greening-Jackson" userId="7798094b1e678a3e" providerId="LiveId" clId="{A68C2F75-2C54-4B69-BC8A-6E8C11042E54}" dt="2022-02-09T11:13:27.766" v="1475" actId="20577"/>
        <pc:sldMkLst>
          <pc:docMk/>
          <pc:sldMk cId="143629855" sldId="258"/>
        </pc:sldMkLst>
        <pc:spChg chg="mod">
          <ac:chgData name="Bob Greening-Jackson" userId="7798094b1e678a3e" providerId="LiveId" clId="{A68C2F75-2C54-4B69-BC8A-6E8C11042E54}" dt="2022-02-09T11:13:27.766" v="1475" actId="20577"/>
          <ac:spMkLst>
            <pc:docMk/>
            <pc:sldMk cId="143629855" sldId="258"/>
            <ac:spMk id="3" creationId="{EF76EE6E-660F-4A1D-AA6E-0E246B72FDBE}"/>
          </ac:spMkLst>
        </pc:spChg>
      </pc:sldChg>
      <pc:sldChg chg="modSp new mod">
        <pc:chgData name="Bob Greening-Jackson" userId="7798094b1e678a3e" providerId="LiveId" clId="{A68C2F75-2C54-4B69-BC8A-6E8C11042E54}" dt="2022-02-09T10:28:56.197" v="1263" actId="20577"/>
        <pc:sldMkLst>
          <pc:docMk/>
          <pc:sldMk cId="296243957" sldId="259"/>
        </pc:sldMkLst>
        <pc:spChg chg="mod">
          <ac:chgData name="Bob Greening-Jackson" userId="7798094b1e678a3e" providerId="LiveId" clId="{A68C2F75-2C54-4B69-BC8A-6E8C11042E54}" dt="2022-02-09T10:23:36.523" v="606" actId="20577"/>
          <ac:spMkLst>
            <pc:docMk/>
            <pc:sldMk cId="296243957" sldId="259"/>
            <ac:spMk id="2" creationId="{771CA385-0875-481E-B79A-F7906DE563A0}"/>
          </ac:spMkLst>
        </pc:spChg>
        <pc:spChg chg="mod">
          <ac:chgData name="Bob Greening-Jackson" userId="7798094b1e678a3e" providerId="LiveId" clId="{A68C2F75-2C54-4B69-BC8A-6E8C11042E54}" dt="2022-02-09T10:28:56.197" v="1263" actId="20577"/>
          <ac:spMkLst>
            <pc:docMk/>
            <pc:sldMk cId="296243957" sldId="259"/>
            <ac:spMk id="3" creationId="{BEC5CADB-8F5A-4FFA-9D64-5129AFE80A0A}"/>
          </ac:spMkLst>
        </pc:spChg>
      </pc:sldChg>
      <pc:sldChg chg="modSp new mod">
        <pc:chgData name="Bob Greening-Jackson" userId="7798094b1e678a3e" providerId="LiveId" clId="{A68C2F75-2C54-4B69-BC8A-6E8C11042E54}" dt="2022-02-09T11:24:41.050" v="2192" actId="20577"/>
        <pc:sldMkLst>
          <pc:docMk/>
          <pc:sldMk cId="921188587" sldId="260"/>
        </pc:sldMkLst>
        <pc:spChg chg="mod">
          <ac:chgData name="Bob Greening-Jackson" userId="7798094b1e678a3e" providerId="LiveId" clId="{A68C2F75-2C54-4B69-BC8A-6E8C11042E54}" dt="2022-02-09T11:14:33.698" v="1499" actId="20577"/>
          <ac:spMkLst>
            <pc:docMk/>
            <pc:sldMk cId="921188587" sldId="260"/>
            <ac:spMk id="2" creationId="{9DC08A3C-FA16-43AF-BDAE-FA8C11B85AEE}"/>
          </ac:spMkLst>
        </pc:spChg>
        <pc:spChg chg="mod">
          <ac:chgData name="Bob Greening-Jackson" userId="7798094b1e678a3e" providerId="LiveId" clId="{A68C2F75-2C54-4B69-BC8A-6E8C11042E54}" dt="2022-02-09T11:24:41.050" v="2192" actId="20577"/>
          <ac:spMkLst>
            <pc:docMk/>
            <pc:sldMk cId="921188587" sldId="260"/>
            <ac:spMk id="3" creationId="{21880548-BD5A-416B-8F58-5DB7756C6DB5}"/>
          </ac:spMkLst>
        </pc:spChg>
      </pc:sldChg>
      <pc:sldChg chg="modSp new mod">
        <pc:chgData name="Bob Greening-Jackson" userId="7798094b1e678a3e" providerId="LiveId" clId="{A68C2F75-2C54-4B69-BC8A-6E8C11042E54}" dt="2022-02-09T11:27:52.935" v="2232" actId="1076"/>
        <pc:sldMkLst>
          <pc:docMk/>
          <pc:sldMk cId="438636517" sldId="261"/>
        </pc:sldMkLst>
        <pc:spChg chg="mod">
          <ac:chgData name="Bob Greening-Jackson" userId="7798094b1e678a3e" providerId="LiveId" clId="{A68C2F75-2C54-4B69-BC8A-6E8C11042E54}" dt="2022-02-09T11:27:12.874" v="2231" actId="20577"/>
          <ac:spMkLst>
            <pc:docMk/>
            <pc:sldMk cId="438636517" sldId="261"/>
            <ac:spMk id="2" creationId="{47807FE9-919D-450B-9647-7391F70D046B}"/>
          </ac:spMkLst>
        </pc:spChg>
        <pc:graphicFrameChg chg="mod">
          <ac:chgData name="Bob Greening-Jackson" userId="7798094b1e678a3e" providerId="LiveId" clId="{A68C2F75-2C54-4B69-BC8A-6E8C11042E54}" dt="2022-02-09T11:27:52.935" v="2232" actId="1076"/>
          <ac:graphicFrameMkLst>
            <pc:docMk/>
            <pc:sldMk cId="438636517" sldId="261"/>
            <ac:graphicFrameMk id="4" creationId="{68174A5B-A92C-47D2-BCDA-C30603921987}"/>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7668392E-6285-486C-A007-6EB8C9009549}" type="datetimeFigureOut">
              <a:rPr lang="en-GB" smtClean="0"/>
              <a:t>09/02/2022</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4E78CAD-BF16-4036-8855-5E8BDED20F08}" type="slidenum">
              <a:rPr lang="en-GB" smtClean="0"/>
              <a:t>‹#›</a:t>
            </a:fld>
            <a:endParaRPr lang="en-GB"/>
          </a:p>
        </p:txBody>
      </p:sp>
    </p:spTree>
    <p:extLst>
      <p:ext uri="{BB962C8B-B14F-4D97-AF65-F5344CB8AC3E}">
        <p14:creationId xmlns:p14="http://schemas.microsoft.com/office/powerpoint/2010/main" val="1038232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68392E-6285-486C-A007-6EB8C9009549}"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E78CAD-BF16-4036-8855-5E8BDED20F08}" type="slidenum">
              <a:rPr lang="en-GB" smtClean="0"/>
              <a:t>‹#›</a:t>
            </a:fld>
            <a:endParaRPr lang="en-GB"/>
          </a:p>
        </p:txBody>
      </p:sp>
    </p:spTree>
    <p:extLst>
      <p:ext uri="{BB962C8B-B14F-4D97-AF65-F5344CB8AC3E}">
        <p14:creationId xmlns:p14="http://schemas.microsoft.com/office/powerpoint/2010/main" val="1281743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68392E-6285-486C-A007-6EB8C9009549}"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E78CAD-BF16-4036-8855-5E8BDED20F08}" type="slidenum">
              <a:rPr lang="en-GB" smtClean="0"/>
              <a:t>‹#›</a:t>
            </a:fld>
            <a:endParaRPr lang="en-GB"/>
          </a:p>
        </p:txBody>
      </p:sp>
    </p:spTree>
    <p:extLst>
      <p:ext uri="{BB962C8B-B14F-4D97-AF65-F5344CB8AC3E}">
        <p14:creationId xmlns:p14="http://schemas.microsoft.com/office/powerpoint/2010/main" val="302540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68392E-6285-486C-A007-6EB8C9009549}"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E78CAD-BF16-4036-8855-5E8BDED20F08}" type="slidenum">
              <a:rPr lang="en-GB" smtClean="0"/>
              <a:t>‹#›</a:t>
            </a:fld>
            <a:endParaRPr lang="en-GB"/>
          </a:p>
        </p:txBody>
      </p:sp>
    </p:spTree>
    <p:extLst>
      <p:ext uri="{BB962C8B-B14F-4D97-AF65-F5344CB8AC3E}">
        <p14:creationId xmlns:p14="http://schemas.microsoft.com/office/powerpoint/2010/main" val="149802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68392E-6285-486C-A007-6EB8C9009549}"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E78CAD-BF16-4036-8855-5E8BDED20F08}" type="slidenum">
              <a:rPr lang="en-GB" smtClean="0"/>
              <a:t>‹#›</a:t>
            </a:fld>
            <a:endParaRPr lang="en-GB"/>
          </a:p>
        </p:txBody>
      </p:sp>
    </p:spTree>
    <p:extLst>
      <p:ext uri="{BB962C8B-B14F-4D97-AF65-F5344CB8AC3E}">
        <p14:creationId xmlns:p14="http://schemas.microsoft.com/office/powerpoint/2010/main" val="660797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68392E-6285-486C-A007-6EB8C9009549}" type="datetimeFigureOut">
              <a:rPr lang="en-GB" smtClean="0"/>
              <a:t>09/02/2022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E78CAD-BF16-4036-8855-5E8BDED20F08}" type="slidenum">
              <a:rPr lang="en-GB" smtClean="0"/>
              <a:t>‹#›</a:t>
            </a:fld>
            <a:endParaRPr lang="en-GB"/>
          </a:p>
        </p:txBody>
      </p:sp>
    </p:spTree>
    <p:extLst>
      <p:ext uri="{BB962C8B-B14F-4D97-AF65-F5344CB8AC3E}">
        <p14:creationId xmlns:p14="http://schemas.microsoft.com/office/powerpoint/2010/main" val="936991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68392E-6285-486C-A007-6EB8C9009549}" type="datetimeFigureOut">
              <a:rPr lang="en-GB" smtClean="0"/>
              <a:t>09/02/2022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4E78CAD-BF16-4036-8855-5E8BDED20F08}" type="slidenum">
              <a:rPr lang="en-GB" smtClean="0"/>
              <a:t>‹#›</a:t>
            </a:fld>
            <a:endParaRPr lang="en-GB"/>
          </a:p>
        </p:txBody>
      </p:sp>
    </p:spTree>
    <p:extLst>
      <p:ext uri="{BB962C8B-B14F-4D97-AF65-F5344CB8AC3E}">
        <p14:creationId xmlns:p14="http://schemas.microsoft.com/office/powerpoint/2010/main" val="1832658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68392E-6285-486C-A007-6EB8C9009549}" type="datetimeFigureOut">
              <a:rPr lang="en-GB" smtClean="0"/>
              <a:t>09/02/2022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4E78CAD-BF16-4036-8855-5E8BDED20F08}" type="slidenum">
              <a:rPr lang="en-GB" smtClean="0"/>
              <a:t>‹#›</a:t>
            </a:fld>
            <a:endParaRPr lang="en-GB"/>
          </a:p>
        </p:txBody>
      </p:sp>
    </p:spTree>
    <p:extLst>
      <p:ext uri="{BB962C8B-B14F-4D97-AF65-F5344CB8AC3E}">
        <p14:creationId xmlns:p14="http://schemas.microsoft.com/office/powerpoint/2010/main" val="234525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68392E-6285-486C-A007-6EB8C9009549}" type="datetimeFigureOut">
              <a:rPr lang="en-GB" smtClean="0"/>
              <a:t>09/02/2022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4E78CAD-BF16-4036-8855-5E8BDED20F08}" type="slidenum">
              <a:rPr lang="en-GB" smtClean="0"/>
              <a:t>‹#›</a:t>
            </a:fld>
            <a:endParaRPr lang="en-GB"/>
          </a:p>
        </p:txBody>
      </p:sp>
    </p:spTree>
    <p:extLst>
      <p:ext uri="{BB962C8B-B14F-4D97-AF65-F5344CB8AC3E}">
        <p14:creationId xmlns:p14="http://schemas.microsoft.com/office/powerpoint/2010/main" val="3280794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7668392E-6285-486C-A007-6EB8C9009549}" type="datetimeFigureOut">
              <a:rPr lang="en-GB" smtClean="0"/>
              <a:t>09/02/2022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4E78CAD-BF16-4036-8855-5E8BDED20F08}" type="slidenum">
              <a:rPr lang="en-GB" smtClean="0"/>
              <a:t>‹#›</a:t>
            </a:fld>
            <a:endParaRPr lang="en-GB"/>
          </a:p>
        </p:txBody>
      </p:sp>
    </p:spTree>
    <p:extLst>
      <p:ext uri="{BB962C8B-B14F-4D97-AF65-F5344CB8AC3E}">
        <p14:creationId xmlns:p14="http://schemas.microsoft.com/office/powerpoint/2010/main" val="4215143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7668392E-6285-486C-A007-6EB8C9009549}" type="datetimeFigureOut">
              <a:rPr lang="en-GB" smtClean="0"/>
              <a:t>09/02/2022</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4E78CAD-BF16-4036-8855-5E8BDED20F08}" type="slidenum">
              <a:rPr lang="en-GB" smtClean="0"/>
              <a:t>‹#›</a:t>
            </a:fld>
            <a:endParaRPr lang="en-GB"/>
          </a:p>
        </p:txBody>
      </p:sp>
    </p:spTree>
    <p:extLst>
      <p:ext uri="{BB962C8B-B14F-4D97-AF65-F5344CB8AC3E}">
        <p14:creationId xmlns:p14="http://schemas.microsoft.com/office/powerpoint/2010/main" val="361210464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7668392E-6285-486C-A007-6EB8C9009549}" type="datetimeFigureOut">
              <a:rPr lang="en-GB" smtClean="0"/>
              <a:t>09/02/2022</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4E78CAD-BF16-4036-8855-5E8BDED20F08}" type="slidenum">
              <a:rPr lang="en-GB" smtClean="0"/>
              <a:t>‹#›</a:t>
            </a:fld>
            <a:endParaRPr lang="en-GB"/>
          </a:p>
        </p:txBody>
      </p:sp>
    </p:spTree>
    <p:extLst>
      <p:ext uri="{BB962C8B-B14F-4D97-AF65-F5344CB8AC3E}">
        <p14:creationId xmlns:p14="http://schemas.microsoft.com/office/powerpoint/2010/main" val="39902692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package" Target="../embeddings/Microsoft_Word_Document.docx"/><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F21CD-70D6-4E74-9932-29FC75F2566B}"/>
              </a:ext>
            </a:extLst>
          </p:cNvPr>
          <p:cNvSpPr>
            <a:spLocks noGrp="1"/>
          </p:cNvSpPr>
          <p:nvPr>
            <p:ph type="ctrTitle"/>
          </p:nvPr>
        </p:nvSpPr>
        <p:spPr/>
        <p:txBody>
          <a:bodyPr/>
          <a:lstStyle/>
          <a:p>
            <a:r>
              <a:rPr lang="en-GB" dirty="0"/>
              <a:t>Submitting an application to MCF</a:t>
            </a:r>
          </a:p>
        </p:txBody>
      </p:sp>
      <p:sp>
        <p:nvSpPr>
          <p:cNvPr id="3" name="Subtitle 2">
            <a:extLst>
              <a:ext uri="{FF2B5EF4-FFF2-40B4-BE49-F238E27FC236}">
                <a16:creationId xmlns:a16="http://schemas.microsoft.com/office/drawing/2014/main" id="{FBF528E6-6469-4215-BD86-7FCCF80528D2}"/>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2627133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08A3C-FA16-43AF-BDAE-FA8C11B85AEE}"/>
              </a:ext>
            </a:extLst>
          </p:cNvPr>
          <p:cNvSpPr>
            <a:spLocks noGrp="1"/>
          </p:cNvSpPr>
          <p:nvPr>
            <p:ph type="title"/>
          </p:nvPr>
        </p:nvSpPr>
        <p:spPr/>
        <p:txBody>
          <a:bodyPr/>
          <a:lstStyle/>
          <a:p>
            <a:r>
              <a:rPr lang="en-GB" dirty="0"/>
              <a:t>Before you approach MCF</a:t>
            </a:r>
          </a:p>
        </p:txBody>
      </p:sp>
      <p:sp>
        <p:nvSpPr>
          <p:cNvPr id="3" name="Content Placeholder 2">
            <a:extLst>
              <a:ext uri="{FF2B5EF4-FFF2-40B4-BE49-F238E27FC236}">
                <a16:creationId xmlns:a16="http://schemas.microsoft.com/office/drawing/2014/main" id="{21880548-BD5A-416B-8F58-5DB7756C6DB5}"/>
              </a:ext>
            </a:extLst>
          </p:cNvPr>
          <p:cNvSpPr>
            <a:spLocks noGrp="1"/>
          </p:cNvSpPr>
          <p:nvPr>
            <p:ph idx="1"/>
          </p:nvPr>
        </p:nvSpPr>
        <p:spPr/>
        <p:txBody>
          <a:bodyPr/>
          <a:lstStyle/>
          <a:p>
            <a:r>
              <a:rPr lang="en-GB" dirty="0"/>
              <a:t>There are certain qualification requirements to access help from MCF. Firstly there has to be a valid connection with a subscribing freemason. This is set out in the following slide</a:t>
            </a:r>
          </a:p>
          <a:p>
            <a:r>
              <a:rPr lang="en-GB" dirty="0"/>
              <a:t>Secondly assistance is generally available for a period of twice the length of a freemason’s subscription after resignation from all his lodges, so if Fred resigns after seven years as a subscribing member, he and his dependants will be eligible for support for a further 14 years. MCF have some discretion in applying this rule, but it is rarely exercised.</a:t>
            </a:r>
          </a:p>
          <a:p>
            <a:r>
              <a:rPr lang="en-GB" dirty="0"/>
              <a:t>A widow of a freemason who was a subscribing member of a lodge at the time of his death will qualify for assistance for the whole of her lifetime.</a:t>
            </a:r>
          </a:p>
          <a:p>
            <a:endParaRPr lang="en-GB" dirty="0"/>
          </a:p>
        </p:txBody>
      </p:sp>
    </p:spTree>
    <p:extLst>
      <p:ext uri="{BB962C8B-B14F-4D97-AF65-F5344CB8AC3E}">
        <p14:creationId xmlns:p14="http://schemas.microsoft.com/office/powerpoint/2010/main" val="921188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07FE9-919D-450B-9647-7391F70D046B}"/>
              </a:ext>
            </a:extLst>
          </p:cNvPr>
          <p:cNvSpPr>
            <a:spLocks noGrp="1"/>
          </p:cNvSpPr>
          <p:nvPr>
            <p:ph type="title"/>
          </p:nvPr>
        </p:nvSpPr>
        <p:spPr/>
        <p:txBody>
          <a:bodyPr/>
          <a:lstStyle/>
          <a:p>
            <a:r>
              <a:rPr lang="en-GB" dirty="0"/>
              <a:t>The Eligibility and Support Model</a:t>
            </a:r>
          </a:p>
        </p:txBody>
      </p:sp>
      <p:graphicFrame>
        <p:nvGraphicFramePr>
          <p:cNvPr id="4" name="Content Placeholder 3">
            <a:extLst>
              <a:ext uri="{FF2B5EF4-FFF2-40B4-BE49-F238E27FC236}">
                <a16:creationId xmlns:a16="http://schemas.microsoft.com/office/drawing/2014/main" id="{68174A5B-A92C-47D2-BCDA-C30603921987}"/>
              </a:ext>
            </a:extLst>
          </p:cNvPr>
          <p:cNvGraphicFramePr>
            <a:graphicFrameLocks noGrp="1" noChangeAspect="1"/>
          </p:cNvGraphicFramePr>
          <p:nvPr>
            <p:ph idx="1"/>
            <p:extLst>
              <p:ext uri="{D42A27DB-BD31-4B8C-83A1-F6EECF244321}">
                <p14:modId xmlns:p14="http://schemas.microsoft.com/office/powerpoint/2010/main" val="1205966112"/>
              </p:ext>
            </p:extLst>
          </p:nvPr>
        </p:nvGraphicFramePr>
        <p:xfrm>
          <a:off x="1923963" y="2323111"/>
          <a:ext cx="7891158" cy="4434221"/>
        </p:xfrm>
        <a:graphic>
          <a:graphicData uri="http://schemas.openxmlformats.org/presentationml/2006/ole">
            <mc:AlternateContent xmlns:mc="http://schemas.openxmlformats.org/markup-compatibility/2006">
              <mc:Choice xmlns:v="urn:schemas-microsoft-com:vml" Requires="v">
                <p:oleObj name="Document" r:id="rId2" imgW="8864469" imgH="4982099" progId="Word.Document.12">
                  <p:embed/>
                </p:oleObj>
              </mc:Choice>
              <mc:Fallback>
                <p:oleObj name="Document" r:id="rId2" imgW="8864469" imgH="4982099" progId="Word.Document.12">
                  <p:embed/>
                  <p:pic>
                    <p:nvPicPr>
                      <p:cNvPr id="4" name="Content Placeholder 3">
                        <a:extLst>
                          <a:ext uri="{FF2B5EF4-FFF2-40B4-BE49-F238E27FC236}">
                            <a16:creationId xmlns:a16="http://schemas.microsoft.com/office/drawing/2014/main" id="{68174A5B-A92C-47D2-BCDA-C30603921987}"/>
                          </a:ext>
                        </a:extLst>
                      </p:cNvPr>
                      <p:cNvPicPr/>
                      <p:nvPr/>
                    </p:nvPicPr>
                    <p:blipFill>
                      <a:blip r:embed="rId3"/>
                      <a:stretch>
                        <a:fillRect/>
                      </a:stretch>
                    </p:blipFill>
                    <p:spPr>
                      <a:xfrm>
                        <a:off x="1923963" y="2323111"/>
                        <a:ext cx="7891158" cy="4434221"/>
                      </a:xfrm>
                      <a:prstGeom prst="rect">
                        <a:avLst/>
                      </a:prstGeom>
                    </p:spPr>
                  </p:pic>
                </p:oleObj>
              </mc:Fallback>
            </mc:AlternateContent>
          </a:graphicData>
        </a:graphic>
      </p:graphicFrame>
    </p:spTree>
    <p:extLst>
      <p:ext uri="{BB962C8B-B14F-4D97-AF65-F5344CB8AC3E}">
        <p14:creationId xmlns:p14="http://schemas.microsoft.com/office/powerpoint/2010/main" val="438636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6B5E-D0BE-4734-BE08-61EBC287543B}"/>
              </a:ext>
            </a:extLst>
          </p:cNvPr>
          <p:cNvSpPr>
            <a:spLocks noGrp="1"/>
          </p:cNvSpPr>
          <p:nvPr>
            <p:ph type="title"/>
          </p:nvPr>
        </p:nvSpPr>
        <p:spPr/>
        <p:txBody>
          <a:bodyPr/>
          <a:lstStyle/>
          <a:p>
            <a:r>
              <a:rPr lang="en-GB" dirty="0"/>
              <a:t>Approaching the Charity </a:t>
            </a:r>
          </a:p>
        </p:txBody>
      </p:sp>
      <p:sp>
        <p:nvSpPr>
          <p:cNvPr id="3" name="Content Placeholder 2">
            <a:extLst>
              <a:ext uri="{FF2B5EF4-FFF2-40B4-BE49-F238E27FC236}">
                <a16:creationId xmlns:a16="http://schemas.microsoft.com/office/drawing/2014/main" id="{773372B1-235B-4DB6-BDF4-DC39F95B8B56}"/>
              </a:ext>
            </a:extLst>
          </p:cNvPr>
          <p:cNvSpPr>
            <a:spLocks noGrp="1"/>
          </p:cNvSpPr>
          <p:nvPr>
            <p:ph idx="1"/>
          </p:nvPr>
        </p:nvSpPr>
        <p:spPr/>
        <p:txBody>
          <a:bodyPr>
            <a:normAutofit/>
          </a:bodyPr>
          <a:lstStyle/>
          <a:p>
            <a:r>
              <a:rPr lang="en-GB" dirty="0"/>
              <a:t>MCF require the applicant to approach the charity direct. </a:t>
            </a:r>
          </a:p>
          <a:p>
            <a:r>
              <a:rPr lang="en-GB" dirty="0"/>
              <a:t>This is not simply pedantry, but is the result of experience over the years, and the reason is to prevent the application becoming a game of “Chinese Whispers” between the applicant, almoner and case officer at MCF.</a:t>
            </a:r>
          </a:p>
          <a:p>
            <a:r>
              <a:rPr lang="en-GB" dirty="0"/>
              <a:t>The applicant should call on the MCF Helpline</a:t>
            </a:r>
          </a:p>
          <a:p>
            <a:pPr algn="ctr"/>
            <a:r>
              <a:rPr lang="en-GB" sz="3600" dirty="0"/>
              <a:t>0800 035 60 90</a:t>
            </a:r>
          </a:p>
          <a:p>
            <a:r>
              <a:rPr lang="en-GB" dirty="0"/>
              <a:t>This telephone line is manned during office hours, but call patterns may mean a voice mail message has to be left as all call handlers are already taking calls. In such cases, a response will be forthcoming within 24 hours, and </a:t>
            </a:r>
            <a:r>
              <a:rPr lang="en-GB"/>
              <a:t>usually the </a:t>
            </a:r>
            <a:r>
              <a:rPr lang="en-GB" dirty="0"/>
              <a:t>same day.</a:t>
            </a:r>
          </a:p>
        </p:txBody>
      </p:sp>
    </p:spTree>
    <p:extLst>
      <p:ext uri="{BB962C8B-B14F-4D97-AF65-F5344CB8AC3E}">
        <p14:creationId xmlns:p14="http://schemas.microsoft.com/office/powerpoint/2010/main" val="993916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E6C7-8908-4BC7-AA35-E9E886B76C4C}"/>
              </a:ext>
            </a:extLst>
          </p:cNvPr>
          <p:cNvSpPr>
            <a:spLocks noGrp="1"/>
          </p:cNvSpPr>
          <p:nvPr>
            <p:ph type="title"/>
          </p:nvPr>
        </p:nvSpPr>
        <p:spPr/>
        <p:txBody>
          <a:bodyPr/>
          <a:lstStyle/>
          <a:p>
            <a:r>
              <a:rPr lang="en-GB" dirty="0"/>
              <a:t>Helping applicants</a:t>
            </a:r>
          </a:p>
        </p:txBody>
      </p:sp>
      <p:sp>
        <p:nvSpPr>
          <p:cNvPr id="3" name="Content Placeholder 2">
            <a:extLst>
              <a:ext uri="{FF2B5EF4-FFF2-40B4-BE49-F238E27FC236}">
                <a16:creationId xmlns:a16="http://schemas.microsoft.com/office/drawing/2014/main" id="{EF76EE6E-660F-4A1D-AA6E-0E246B72FDBE}"/>
              </a:ext>
            </a:extLst>
          </p:cNvPr>
          <p:cNvSpPr>
            <a:spLocks noGrp="1"/>
          </p:cNvSpPr>
          <p:nvPr>
            <p:ph idx="1"/>
          </p:nvPr>
        </p:nvSpPr>
        <p:spPr/>
        <p:txBody>
          <a:bodyPr/>
          <a:lstStyle/>
          <a:p>
            <a:r>
              <a:rPr lang="en-GB" dirty="0"/>
              <a:t>It is possible the applicant cannot make the call to MCF by themselves, either due to lack of confidence or a disability, for instance, deafness. In such circumstances, you may consider being with them when they call, to assist or even speak to MCF yourself on the applicant’s behalf. </a:t>
            </a:r>
          </a:p>
          <a:p>
            <a:r>
              <a:rPr lang="en-GB" dirty="0"/>
              <a:t>Make sure  before you start that any and all of the documents you are likely to need are available and to hand.</a:t>
            </a:r>
          </a:p>
          <a:p>
            <a:r>
              <a:rPr lang="en-GB" dirty="0"/>
              <a:t>Also make sure that the applicant realises that the application is theirs and it is solely their responsibility to make sure the information they supply is both correct and complete.</a:t>
            </a:r>
          </a:p>
          <a:p>
            <a:r>
              <a:rPr lang="en-GB" dirty="0"/>
              <a:t>Finally ensure the worker at MCF knows to whom he/she is speaking</a:t>
            </a:r>
          </a:p>
          <a:p>
            <a:endParaRPr lang="en-GB" dirty="0"/>
          </a:p>
        </p:txBody>
      </p:sp>
    </p:spTree>
    <p:extLst>
      <p:ext uri="{BB962C8B-B14F-4D97-AF65-F5344CB8AC3E}">
        <p14:creationId xmlns:p14="http://schemas.microsoft.com/office/powerpoint/2010/main" val="143629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CA385-0875-481E-B79A-F7906DE563A0}"/>
              </a:ext>
            </a:extLst>
          </p:cNvPr>
          <p:cNvSpPr>
            <a:spLocks noGrp="1"/>
          </p:cNvSpPr>
          <p:nvPr>
            <p:ph type="title"/>
          </p:nvPr>
        </p:nvSpPr>
        <p:spPr/>
        <p:txBody>
          <a:bodyPr/>
          <a:lstStyle/>
          <a:p>
            <a:r>
              <a:rPr lang="en-GB" dirty="0"/>
              <a:t>What happens next?</a:t>
            </a:r>
          </a:p>
        </p:txBody>
      </p:sp>
      <p:sp>
        <p:nvSpPr>
          <p:cNvPr id="3" name="Content Placeholder 2">
            <a:extLst>
              <a:ext uri="{FF2B5EF4-FFF2-40B4-BE49-F238E27FC236}">
                <a16:creationId xmlns:a16="http://schemas.microsoft.com/office/drawing/2014/main" id="{BEC5CADB-8F5A-4FFA-9D64-5129AFE80A0A}"/>
              </a:ext>
            </a:extLst>
          </p:cNvPr>
          <p:cNvSpPr>
            <a:spLocks noGrp="1"/>
          </p:cNvSpPr>
          <p:nvPr>
            <p:ph idx="1"/>
          </p:nvPr>
        </p:nvSpPr>
        <p:spPr/>
        <p:txBody>
          <a:bodyPr/>
          <a:lstStyle/>
          <a:p>
            <a:r>
              <a:rPr lang="en-GB" dirty="0"/>
              <a:t>Once the first approach is made to MCF, the charity will check to ensure the applicant qualifies for assistance by a proper connection to a subscribing freemason.</a:t>
            </a:r>
          </a:p>
          <a:p>
            <a:r>
              <a:rPr lang="en-GB" dirty="0"/>
              <a:t>Then a visiting volunteer will be assigned to the case to contact and interview the applicant to obtain details of their resources for a means test. This information is sent to MCF for their consideration.</a:t>
            </a:r>
          </a:p>
          <a:p>
            <a:r>
              <a:rPr lang="en-GB" dirty="0"/>
              <a:t>The MCF case worker will review the information and recommend an outcome. When this is approved the applicant will be advised, bank details will be requested if appropriate, and the grant paid.</a:t>
            </a:r>
          </a:p>
          <a:p>
            <a:r>
              <a:rPr lang="en-GB" dirty="0"/>
              <a:t>Subsequently 12-month reviews will assess whether there is a continuing need</a:t>
            </a:r>
          </a:p>
        </p:txBody>
      </p:sp>
    </p:spTree>
    <p:extLst>
      <p:ext uri="{BB962C8B-B14F-4D97-AF65-F5344CB8AC3E}">
        <p14:creationId xmlns:p14="http://schemas.microsoft.com/office/powerpoint/2010/main" val="296243957"/>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102</TotalTime>
  <Words>502</Words>
  <Application>Microsoft Office PowerPoint</Application>
  <PresentationFormat>Widescreen</PresentationFormat>
  <Paragraphs>22</Paragraphs>
  <Slides>6</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0" baseType="lpstr">
      <vt:lpstr>Arial</vt:lpstr>
      <vt:lpstr>Calibri Light</vt:lpstr>
      <vt:lpstr>Metropolitan</vt:lpstr>
      <vt:lpstr>Microsoft Word Document</vt:lpstr>
      <vt:lpstr>Submitting an application to MCF</vt:lpstr>
      <vt:lpstr>Before you approach MCF</vt:lpstr>
      <vt:lpstr>The Eligibility and Support Model</vt:lpstr>
      <vt:lpstr>Approaching the Charity </vt:lpstr>
      <vt:lpstr>Helping applicants</vt:lpstr>
      <vt:lpstr>What happens next?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Submitting an application to MCF</dc:title>
  <dc:creator>Bob Greening-Jackson</dc:creator>
  <cp:lastModifiedBy>Bob Greening-Jackson</cp:lastModifiedBy>
  <cp:revision>2</cp:revision>
  <dcterms:created xsi:type="dcterms:W3CDTF">2022-02-08T13:07:04Z</dcterms:created>
  <dcterms:modified xsi:type="dcterms:W3CDTF">2022-02-09T11:29:34Z</dcterms:modified>
</cp:coreProperties>
</file>